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4"/>
  </p:sldMasterIdLst>
  <p:notesMasterIdLst>
    <p:notesMasterId r:id="rId17"/>
  </p:notesMasterIdLst>
  <p:handoutMasterIdLst>
    <p:handoutMasterId r:id="rId18"/>
  </p:handoutMasterIdLst>
  <p:sldIdLst>
    <p:sldId id="256" r:id="rId5"/>
    <p:sldId id="283" r:id="rId6"/>
    <p:sldId id="270" r:id="rId7"/>
    <p:sldId id="285" r:id="rId8"/>
    <p:sldId id="278" r:id="rId9"/>
    <p:sldId id="279" r:id="rId10"/>
    <p:sldId id="282" r:id="rId11"/>
    <p:sldId id="286" r:id="rId12"/>
    <p:sldId id="281" r:id="rId13"/>
    <p:sldId id="276" r:id="rId14"/>
    <p:sldId id="284" r:id="rId15"/>
    <p:sldId id="269" r:id="rId16"/>
  </p:sldIdLst>
  <p:sldSz cx="9144000" cy="6858000" type="screen4x3"/>
  <p:notesSz cx="6797675" cy="992822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2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2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2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2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2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22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22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22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22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887F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F91FBCB-5E56-41DF-AF46-989074B39046}" v="1253" dt="2025-03-19T10:53:50.292"/>
    <p1510:client id="{CAC0A0D1-46F6-A38C-A70C-B777C0C9942E}" v="20" dt="2025-03-19T12:17:51.68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2160"/>
        <p:guide pos="2880"/>
      </p:guideLst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obin Donoghue" userId="9d39551f-9532-49f4-bb1d-68ca927fab7c" providerId="ADAL" clId="{AF91FBCB-5E56-41DF-AF46-989074B39046}"/>
    <pc:docChg chg="undo custSel modSld">
      <pc:chgData name="Robin Donoghue" userId="9d39551f-9532-49f4-bb1d-68ca927fab7c" providerId="ADAL" clId="{AF91FBCB-5E56-41DF-AF46-989074B39046}" dt="2025-03-19T10:53:50.292" v="1252"/>
      <pc:docMkLst>
        <pc:docMk/>
      </pc:docMkLst>
      <pc:sldChg chg="modSp mod">
        <pc:chgData name="Robin Donoghue" userId="9d39551f-9532-49f4-bb1d-68ca927fab7c" providerId="ADAL" clId="{AF91FBCB-5E56-41DF-AF46-989074B39046}" dt="2025-03-19T10:53:50.292" v="1252"/>
        <pc:sldMkLst>
          <pc:docMk/>
          <pc:sldMk cId="4194478036" sldId="269"/>
        </pc:sldMkLst>
        <pc:spChg chg="mod">
          <ac:chgData name="Robin Donoghue" userId="9d39551f-9532-49f4-bb1d-68ca927fab7c" providerId="ADAL" clId="{AF91FBCB-5E56-41DF-AF46-989074B39046}" dt="2025-03-19T10:53:50.292" v="1252"/>
          <ac:spMkLst>
            <pc:docMk/>
            <pc:sldMk cId="4194478036" sldId="269"/>
            <ac:spMk id="5" creationId="{00000000-0000-0000-0000-000000000000}"/>
          </ac:spMkLst>
        </pc:spChg>
      </pc:sldChg>
      <pc:sldChg chg="modSp mod modNotesTx">
        <pc:chgData name="Robin Donoghue" userId="9d39551f-9532-49f4-bb1d-68ca927fab7c" providerId="ADAL" clId="{AF91FBCB-5E56-41DF-AF46-989074B39046}" dt="2025-03-19T10:52:28.443" v="1243"/>
        <pc:sldMkLst>
          <pc:docMk/>
          <pc:sldMk cId="3410700801" sldId="270"/>
        </pc:sldMkLst>
        <pc:spChg chg="mod">
          <ac:chgData name="Robin Donoghue" userId="9d39551f-9532-49f4-bb1d-68ca927fab7c" providerId="ADAL" clId="{AF91FBCB-5E56-41DF-AF46-989074B39046}" dt="2025-03-19T10:52:28.443" v="1243"/>
          <ac:spMkLst>
            <pc:docMk/>
            <pc:sldMk cId="3410700801" sldId="270"/>
            <ac:spMk id="4" creationId="{00000000-0000-0000-0000-000000000000}"/>
          </ac:spMkLst>
        </pc:spChg>
      </pc:sldChg>
      <pc:sldChg chg="modSp mod modNotesTx">
        <pc:chgData name="Robin Donoghue" userId="9d39551f-9532-49f4-bb1d-68ca927fab7c" providerId="ADAL" clId="{AF91FBCB-5E56-41DF-AF46-989074B39046}" dt="2025-03-19T10:53:34.624" v="1250"/>
        <pc:sldMkLst>
          <pc:docMk/>
          <pc:sldMk cId="4206642012" sldId="276"/>
        </pc:sldMkLst>
        <pc:spChg chg="mod">
          <ac:chgData name="Robin Donoghue" userId="9d39551f-9532-49f4-bb1d-68ca927fab7c" providerId="ADAL" clId="{AF91FBCB-5E56-41DF-AF46-989074B39046}" dt="2025-03-19T10:53:34.624" v="1250"/>
          <ac:spMkLst>
            <pc:docMk/>
            <pc:sldMk cId="4206642012" sldId="276"/>
            <ac:spMk id="4" creationId="{00000000-0000-0000-0000-000000000000}"/>
          </ac:spMkLst>
        </pc:spChg>
      </pc:sldChg>
      <pc:sldChg chg="modSp mod modNotesTx">
        <pc:chgData name="Robin Donoghue" userId="9d39551f-9532-49f4-bb1d-68ca927fab7c" providerId="ADAL" clId="{AF91FBCB-5E56-41DF-AF46-989074B39046}" dt="2025-03-19T10:52:48.783" v="1245"/>
        <pc:sldMkLst>
          <pc:docMk/>
          <pc:sldMk cId="2621072185" sldId="278"/>
        </pc:sldMkLst>
        <pc:spChg chg="mod">
          <ac:chgData name="Robin Donoghue" userId="9d39551f-9532-49f4-bb1d-68ca927fab7c" providerId="ADAL" clId="{AF91FBCB-5E56-41DF-AF46-989074B39046}" dt="2025-03-19T10:52:48.783" v="1245"/>
          <ac:spMkLst>
            <pc:docMk/>
            <pc:sldMk cId="2621072185" sldId="278"/>
            <ac:spMk id="4" creationId="{00000000-0000-0000-0000-000000000000}"/>
          </ac:spMkLst>
        </pc:spChg>
      </pc:sldChg>
      <pc:sldChg chg="modSp mod">
        <pc:chgData name="Robin Donoghue" userId="9d39551f-9532-49f4-bb1d-68ca927fab7c" providerId="ADAL" clId="{AF91FBCB-5E56-41DF-AF46-989074B39046}" dt="2025-03-19T10:52:57.370" v="1246"/>
        <pc:sldMkLst>
          <pc:docMk/>
          <pc:sldMk cId="3071489601" sldId="279"/>
        </pc:sldMkLst>
        <pc:spChg chg="mod">
          <ac:chgData name="Robin Donoghue" userId="9d39551f-9532-49f4-bb1d-68ca927fab7c" providerId="ADAL" clId="{AF91FBCB-5E56-41DF-AF46-989074B39046}" dt="2025-03-19T10:52:57.370" v="1246"/>
          <ac:spMkLst>
            <pc:docMk/>
            <pc:sldMk cId="3071489601" sldId="279"/>
            <ac:spMk id="4" creationId="{00000000-0000-0000-0000-000000000000}"/>
          </ac:spMkLst>
        </pc:spChg>
      </pc:sldChg>
      <pc:sldChg chg="modSp mod modNotesTx">
        <pc:chgData name="Robin Donoghue" userId="9d39551f-9532-49f4-bb1d-68ca927fab7c" providerId="ADAL" clId="{AF91FBCB-5E56-41DF-AF46-989074B39046}" dt="2025-03-19T10:53:26.074" v="1249"/>
        <pc:sldMkLst>
          <pc:docMk/>
          <pc:sldMk cId="279965123" sldId="281"/>
        </pc:sldMkLst>
        <pc:spChg chg="mod">
          <ac:chgData name="Robin Donoghue" userId="9d39551f-9532-49f4-bb1d-68ca927fab7c" providerId="ADAL" clId="{AF91FBCB-5E56-41DF-AF46-989074B39046}" dt="2025-03-19T10:53:26.074" v="1249"/>
          <ac:spMkLst>
            <pc:docMk/>
            <pc:sldMk cId="279965123" sldId="281"/>
            <ac:spMk id="4" creationId="{00000000-0000-0000-0000-000000000000}"/>
          </ac:spMkLst>
        </pc:spChg>
      </pc:sldChg>
      <pc:sldChg chg="modSp mod modNotesTx">
        <pc:chgData name="Robin Donoghue" userId="9d39551f-9532-49f4-bb1d-68ca927fab7c" providerId="ADAL" clId="{AF91FBCB-5E56-41DF-AF46-989074B39046}" dt="2025-03-19T10:53:11.468" v="1247"/>
        <pc:sldMkLst>
          <pc:docMk/>
          <pc:sldMk cId="3308177269" sldId="282"/>
        </pc:sldMkLst>
        <pc:spChg chg="mod">
          <ac:chgData name="Robin Donoghue" userId="9d39551f-9532-49f4-bb1d-68ca927fab7c" providerId="ADAL" clId="{AF91FBCB-5E56-41DF-AF46-989074B39046}" dt="2025-03-19T10:53:11.468" v="1247"/>
          <ac:spMkLst>
            <pc:docMk/>
            <pc:sldMk cId="3308177269" sldId="282"/>
            <ac:spMk id="4" creationId="{00000000-0000-0000-0000-000000000000}"/>
          </ac:spMkLst>
        </pc:spChg>
      </pc:sldChg>
      <pc:sldChg chg="modSp mod">
        <pc:chgData name="Robin Donoghue" userId="9d39551f-9532-49f4-bb1d-68ca927fab7c" providerId="ADAL" clId="{AF91FBCB-5E56-41DF-AF46-989074B39046}" dt="2025-03-19T10:52:15.476" v="1242"/>
        <pc:sldMkLst>
          <pc:docMk/>
          <pc:sldMk cId="107372066" sldId="283"/>
        </pc:sldMkLst>
        <pc:spChg chg="mod">
          <ac:chgData name="Robin Donoghue" userId="9d39551f-9532-49f4-bb1d-68ca927fab7c" providerId="ADAL" clId="{AF91FBCB-5E56-41DF-AF46-989074B39046}" dt="2025-03-19T10:52:15.476" v="1242"/>
          <ac:spMkLst>
            <pc:docMk/>
            <pc:sldMk cId="107372066" sldId="283"/>
            <ac:spMk id="4" creationId="{00000000-0000-0000-0000-000000000000}"/>
          </ac:spMkLst>
        </pc:spChg>
      </pc:sldChg>
      <pc:sldChg chg="modSp mod">
        <pc:chgData name="Robin Donoghue" userId="9d39551f-9532-49f4-bb1d-68ca927fab7c" providerId="ADAL" clId="{AF91FBCB-5E56-41DF-AF46-989074B39046}" dt="2025-03-19T10:53:42.302" v="1251"/>
        <pc:sldMkLst>
          <pc:docMk/>
          <pc:sldMk cId="2218818304" sldId="284"/>
        </pc:sldMkLst>
        <pc:spChg chg="mod">
          <ac:chgData name="Robin Donoghue" userId="9d39551f-9532-49f4-bb1d-68ca927fab7c" providerId="ADAL" clId="{AF91FBCB-5E56-41DF-AF46-989074B39046}" dt="2025-03-19T10:53:42.302" v="1251"/>
          <ac:spMkLst>
            <pc:docMk/>
            <pc:sldMk cId="2218818304" sldId="284"/>
            <ac:spMk id="4" creationId="{00000000-0000-0000-0000-000000000000}"/>
          </ac:spMkLst>
        </pc:spChg>
      </pc:sldChg>
      <pc:sldChg chg="modSp mod modNotesTx">
        <pc:chgData name="Robin Donoghue" userId="9d39551f-9532-49f4-bb1d-68ca927fab7c" providerId="ADAL" clId="{AF91FBCB-5E56-41DF-AF46-989074B39046}" dt="2025-03-19T10:52:39.026" v="1244"/>
        <pc:sldMkLst>
          <pc:docMk/>
          <pc:sldMk cId="1822844408" sldId="285"/>
        </pc:sldMkLst>
        <pc:spChg chg="mod">
          <ac:chgData name="Robin Donoghue" userId="9d39551f-9532-49f4-bb1d-68ca927fab7c" providerId="ADAL" clId="{AF91FBCB-5E56-41DF-AF46-989074B39046}" dt="2025-03-19T10:52:39.026" v="1244"/>
          <ac:spMkLst>
            <pc:docMk/>
            <pc:sldMk cId="1822844408" sldId="285"/>
            <ac:spMk id="4" creationId="{00000000-0000-0000-0000-000000000000}"/>
          </ac:spMkLst>
        </pc:spChg>
      </pc:sldChg>
      <pc:sldChg chg="modSp mod modNotesTx">
        <pc:chgData name="Robin Donoghue" userId="9d39551f-9532-49f4-bb1d-68ca927fab7c" providerId="ADAL" clId="{AF91FBCB-5E56-41DF-AF46-989074B39046}" dt="2025-03-19T10:53:18.820" v="1248"/>
        <pc:sldMkLst>
          <pc:docMk/>
          <pc:sldMk cId="4054008608" sldId="286"/>
        </pc:sldMkLst>
        <pc:spChg chg="mod">
          <ac:chgData name="Robin Donoghue" userId="9d39551f-9532-49f4-bb1d-68ca927fab7c" providerId="ADAL" clId="{AF91FBCB-5E56-41DF-AF46-989074B39046}" dt="2025-03-19T10:53:18.820" v="1248"/>
          <ac:spMkLst>
            <pc:docMk/>
            <pc:sldMk cId="4054008608" sldId="286"/>
            <ac:spMk id="4" creationId="{EE9D5B6C-BDC5-D4DE-37FB-82D704F7EE31}"/>
          </ac:spMkLst>
        </pc:spChg>
      </pc:sldChg>
    </pc:docChg>
  </pc:docChgLst>
  <pc:docChgLst>
    <pc:chgData name="Robin Donoghue" userId="S::robin.donoghue@eco.cept.org::9d39551f-9532-49f4-bb1d-68ca927fab7c" providerId="AD" clId="Web-{CAC0A0D1-46F6-A38C-A70C-B777C0C9942E}"/>
    <pc:docChg chg="modSld">
      <pc:chgData name="Robin Donoghue" userId="S::robin.donoghue@eco.cept.org::9d39551f-9532-49f4-bb1d-68ca927fab7c" providerId="AD" clId="Web-{CAC0A0D1-46F6-A38C-A70C-B777C0C9942E}" dt="2025-03-19T12:17:50.916" v="18" actId="20577"/>
      <pc:docMkLst>
        <pc:docMk/>
      </pc:docMkLst>
      <pc:sldChg chg="modSp">
        <pc:chgData name="Robin Donoghue" userId="S::robin.donoghue@eco.cept.org::9d39551f-9532-49f4-bb1d-68ca927fab7c" providerId="AD" clId="Web-{CAC0A0D1-46F6-A38C-A70C-B777C0C9942E}" dt="2025-03-19T12:17:50.916" v="18" actId="20577"/>
        <pc:sldMkLst>
          <pc:docMk/>
          <pc:sldMk cId="4194478036" sldId="269"/>
        </pc:sldMkLst>
        <pc:spChg chg="mod">
          <ac:chgData name="Robin Donoghue" userId="S::robin.donoghue@eco.cept.org::9d39551f-9532-49f4-bb1d-68ca927fab7c" providerId="AD" clId="Web-{CAC0A0D1-46F6-A38C-A70C-B777C0C9942E}" dt="2025-03-19T12:17:50.916" v="18" actId="20577"/>
          <ac:spMkLst>
            <pc:docMk/>
            <pc:sldMk cId="4194478036" sldId="269"/>
            <ac:spMk id="4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50BE4A-A830-41E2-8405-9FE3FDCB3EB2}" type="datetimeFigureOut">
              <a:rPr lang="da-DK" smtClean="0"/>
              <a:t>19-03-2025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390D9D-81B9-4B7A-A03C-A6DF9AE31244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3131597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411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1">
                <a:latin typeface="Times" charset="0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2016" y="0"/>
            <a:ext cx="2945659" cy="496411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1">
                <a:latin typeface="Times" charset="0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357" y="4715907"/>
            <a:ext cx="4984962" cy="4467701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814"/>
            <a:ext cx="2945659" cy="496411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1">
                <a:latin typeface="Times" charset="0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2016" y="9431814"/>
            <a:ext cx="2945659" cy="496411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1" smtClean="0">
                <a:latin typeface="Times" charset="0"/>
              </a:defRPr>
            </a:lvl1pPr>
          </a:lstStyle>
          <a:p>
            <a:pPr>
              <a:defRPr/>
            </a:pPr>
            <a:fld id="{5811C05F-461C-4B43-A4BD-3FD390BA54A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00761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>
              <a:ea typeface="ＭＳ Ｐゴシック" pitchFamily="34" charset="-128"/>
            </a:endParaRPr>
          </a:p>
        </p:txBody>
      </p:sp>
      <p:sp>
        <p:nvSpPr>
          <p:cNvPr id="92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65376F8F-84BD-41BE-86B8-51E726F3B51D}" type="slidenum">
              <a:rPr lang="en-GB" sz="1200">
                <a:latin typeface="Times" charset="0"/>
              </a:rPr>
              <a:pPr/>
              <a:t>1</a:t>
            </a:fld>
            <a:endParaRPr lang="en-GB" sz="1200">
              <a:latin typeface="Times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So who are my national contacts – we only list the main account holder.  The technical accounts should be obvious within an administration.  National account holders can add colleagues to their national account and log-in.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811C05F-461C-4B43-A4BD-3FD390BA54AB}" type="slidenum">
              <a:rPr lang="en-GB" smtClean="0"/>
              <a:pPr>
                <a:defRPr/>
              </a:pPr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3987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I have a budget and an experienced (in EFIS) programmer to;-</a:t>
            </a:r>
            <a:r>
              <a:rPr lang="en-US" baseline="0"/>
              <a:t>  Repair, maintain but also crucially improve EFIS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811C05F-461C-4B43-A4BD-3FD390BA54AB}" type="slidenum">
              <a:rPr lang="en-GB" smtClean="0"/>
              <a:pPr>
                <a:defRPr/>
              </a:pPr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20412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Presentation will tell     What is EFIS   What Data it</a:t>
            </a:r>
            <a:r>
              <a:rPr lang="en-US" baseline="0"/>
              <a:t> holds   How it holds that data   How it is updated</a:t>
            </a:r>
          </a:p>
          <a:p>
            <a:r>
              <a:rPr lang="en-US" baseline="0"/>
              <a:t>Uses drop down menu plus a few quick links.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811C05F-461C-4B43-A4BD-3FD390BA54AB}" type="slidenum">
              <a:rPr lang="en-GB" smtClean="0"/>
              <a:pPr>
                <a:defRPr/>
              </a:pPr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56643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It is now 23 years old       Mandated by the commission 18 years ago</a:t>
            </a:r>
          </a:p>
          <a:p>
            <a:r>
              <a:rPr lang="en-US"/>
              <a:t>ECO inputs the basic</a:t>
            </a:r>
            <a:r>
              <a:rPr lang="en-US" baseline="0"/>
              <a:t> information on ECC Decisions.  It is the member states and CEPT administrations who add their national allocations, authorizations and licensing info, based on their own national regulations.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811C05F-461C-4B43-A4BD-3FD390BA54AB}" type="slidenum">
              <a:rPr lang="en-GB" smtClean="0"/>
              <a:pPr>
                <a:defRPr/>
              </a:pPr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67869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The important word here is Shall.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811C05F-461C-4B43-A4BD-3FD390BA54AB}" type="slidenum">
              <a:rPr lang="en-GB" smtClean="0"/>
              <a:pPr>
                <a:defRPr/>
              </a:pPr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47625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EFIS oversight</a:t>
            </a:r>
            <a:r>
              <a:rPr lang="en-US" baseline="0"/>
              <a:t> by WG FM.  EFIS-MG reports to WG FM.  Changes to Annex 2 terminology ( 2 week admin consultations)</a:t>
            </a:r>
          </a:p>
          <a:p>
            <a:r>
              <a:rPr lang="en-US" baseline="0"/>
              <a:t>ECO provides the framework.  It is the responsibility of the administration to update their spectrum information.  National Account holders (EFIS, Technical accounts for PMSE, FS, SRD and Satellite)  All 2-stage log-in protected.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811C05F-461C-4B43-A4BD-3FD390BA54AB}" type="slidenum">
              <a:rPr lang="en-GB" smtClean="0"/>
              <a:pPr>
                <a:defRPr/>
              </a:pPr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4558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Top half basic info maintained by ECO</a:t>
            </a:r>
          </a:p>
          <a:p>
            <a:r>
              <a:rPr lang="en-US"/>
              <a:t>Bottom half is National information controlled by the national administrations themselves.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811C05F-461C-4B43-A4BD-3FD390BA54AB}" type="slidenum">
              <a:rPr lang="en-GB" smtClean="0"/>
              <a:pPr>
                <a:defRPr/>
              </a:pPr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18672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ECO Report 03 is Licensing information for Mobile Bands,  ECO Report 04 for the Fixed Service national Implementation.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811C05F-461C-4B43-A4BD-3FD390BA54AB}" type="slidenum">
              <a:rPr lang="en-GB" smtClean="0"/>
              <a:pPr>
                <a:defRPr/>
              </a:pPr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88769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New tool for satellite regulations – aim is to help Satellite industry know the limitations in each administration.  Expandable to several satellite ECC Decisions.</a:t>
            </a:r>
          </a:p>
          <a:p>
            <a:r>
              <a:rPr lang="en-US"/>
              <a:t>SRD regulations are one of the most searched.  Manufactures need to know limitations in all administrations – often lowest common regulations.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811C05F-461C-4B43-A4BD-3FD390BA54AB}" type="slidenum">
              <a:rPr lang="en-GB" smtClean="0"/>
              <a:pPr>
                <a:defRPr/>
              </a:pPr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97988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EFIS is the ECO Frequency Information System.  Everything relevant like EC Decision and Standards are searchable</a:t>
            </a:r>
          </a:p>
          <a:p>
            <a:r>
              <a:rPr lang="en-US"/>
              <a:t>ECO amends EFIS following the ECC meeting agreeing a new or revised deliverable.</a:t>
            </a:r>
          </a:p>
          <a:p>
            <a:r>
              <a:rPr lang="en-US"/>
              <a:t>If ECC “reset” implementation (if the changes are significant) then all administrations need to log-in and updater their national implementation.  Implementations applies to most ECC Decisions and a few ECC Recommendations.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811C05F-461C-4B43-A4BD-3FD390BA54AB}" type="slidenum">
              <a:rPr lang="en-GB" smtClean="0"/>
              <a:pPr>
                <a:defRPr/>
              </a:pPr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72087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/Users/bess/Library/Mail%20Downloads" TargetMode="External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Macintosh HD:Users:bess:Library:Mail Downloads:"/>
          <p:cNvPicPr>
            <a:picLocks noChangeAspect="1" noChangeArrowheads="1"/>
          </p:cNvPicPr>
          <p:nvPr userDrawn="1"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ECO_rgb_grey-red.jp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6988" y="539750"/>
            <a:ext cx="1908175" cy="61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533400" y="2514600"/>
            <a:ext cx="7772400" cy="990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GB" noProof="0"/>
              <a:t>Click to edit Master title style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905000" y="3352800"/>
            <a:ext cx="6400800" cy="381000"/>
          </a:xfrm>
        </p:spPr>
        <p:txBody>
          <a:bodyPr/>
          <a:lstStyle>
            <a:lvl1pPr marL="0" indent="0" algn="r">
              <a:buFontTx/>
              <a:buNone/>
              <a:defRPr sz="1600">
                <a:solidFill>
                  <a:srgbClr val="FFFFFF"/>
                </a:solidFill>
              </a:defRPr>
            </a:lvl1pPr>
          </a:lstStyle>
          <a:p>
            <a:pPr lvl="0"/>
            <a:r>
              <a:rPr lang="en-GB" noProof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8113423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 copy here</a:t>
            </a:r>
            <a:endParaRPr lang="en-US" sz="1400">
              <a:solidFill>
                <a:schemeClr val="tx1"/>
              </a:solidFill>
              <a:latin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66402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1446213"/>
            <a:ext cx="1885950" cy="4725987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1446213"/>
            <a:ext cx="5505450" cy="4725987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 copy here</a:t>
            </a:r>
            <a:endParaRPr lang="en-US" sz="1400">
              <a:solidFill>
                <a:schemeClr val="tx1"/>
              </a:solidFill>
              <a:latin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89365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446213"/>
            <a:ext cx="7543800" cy="53340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914400" y="2362200"/>
            <a:ext cx="7543800" cy="38100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 copy here</a:t>
            </a:r>
            <a:endParaRPr lang="en-US" sz="1400">
              <a:solidFill>
                <a:schemeClr val="tx1"/>
              </a:solidFill>
              <a:latin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44272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 copy here</a:t>
            </a:r>
            <a:endParaRPr lang="en-US" sz="1400">
              <a:solidFill>
                <a:schemeClr val="tx1"/>
              </a:solidFill>
              <a:latin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39507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 copy here</a:t>
            </a:r>
            <a:endParaRPr lang="en-US" sz="1400">
              <a:solidFill>
                <a:schemeClr val="tx1"/>
              </a:solidFill>
              <a:latin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34416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2362200"/>
            <a:ext cx="36957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62500" y="2362200"/>
            <a:ext cx="36957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 copy here</a:t>
            </a:r>
            <a:endParaRPr lang="en-US" sz="1400">
              <a:solidFill>
                <a:schemeClr val="tx1"/>
              </a:solidFill>
              <a:latin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80806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 copy here</a:t>
            </a:r>
            <a:endParaRPr lang="en-US" sz="1400">
              <a:solidFill>
                <a:schemeClr val="tx1"/>
              </a:solidFill>
              <a:latin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74672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 copy here</a:t>
            </a:r>
            <a:endParaRPr lang="en-US" sz="1400">
              <a:solidFill>
                <a:schemeClr val="tx1"/>
              </a:solidFill>
              <a:latin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721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 copy here</a:t>
            </a:r>
            <a:endParaRPr lang="en-US" sz="1400">
              <a:solidFill>
                <a:schemeClr val="tx1"/>
              </a:solidFill>
              <a:latin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53066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 copy here</a:t>
            </a:r>
            <a:endParaRPr lang="en-US" sz="1400">
              <a:solidFill>
                <a:schemeClr val="tx1"/>
              </a:solidFill>
              <a:latin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78430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 copy here</a:t>
            </a:r>
            <a:endParaRPr lang="en-US" sz="1400">
              <a:solidFill>
                <a:schemeClr val="tx1"/>
              </a:solidFill>
              <a:latin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06176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/Users/bess/Library/Mail%20Downloads" TargetMode="Externa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7" descr="Macintosh HD:Users:bess:Library:Mail Downloads:"/>
          <p:cNvPicPr>
            <a:picLocks noChangeAspect="1" noChangeArrowheads="1"/>
          </p:cNvPicPr>
          <p:nvPr userDrawn="1"/>
        </p:nvPicPr>
        <p:blipFill>
          <a:blip r:embed="rId14" r:link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1446213"/>
            <a:ext cx="75438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05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2362200"/>
            <a:ext cx="75438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914400" y="63246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900">
                <a:solidFill>
                  <a:srgbClr val="887F6E"/>
                </a:solidFill>
                <a:latin typeface="Arial" charset="0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r>
              <a:rPr lang="en-US"/>
              <a:t>Footer copy here</a:t>
            </a:r>
            <a:endParaRPr lang="en-US" sz="1400">
              <a:solidFill>
                <a:schemeClr val="tx1"/>
              </a:solidFill>
              <a:latin typeface="Times" charset="0"/>
            </a:endParaRPr>
          </a:p>
        </p:txBody>
      </p:sp>
      <p:pic>
        <p:nvPicPr>
          <p:cNvPr id="2054" name="Picture 3" descr="ECO_rgb_grey-red.jpg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4650" y="493713"/>
            <a:ext cx="172720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</p:sldLayoutIdLst>
  <p:hf sldNum="0" hdr="0" dt="0"/>
  <p:txStyles>
    <p:titleStyle>
      <a:lvl1pPr algn="r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+mj-lt"/>
          <a:ea typeface="+mj-ea"/>
          <a:cs typeface="ＭＳ Ｐゴシック" charset="0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" charset="0"/>
          <a:ea typeface="ＭＳ Ｐゴシック" charset="0"/>
          <a:cs typeface="ＭＳ Ｐゴシック" charset="0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" charset="0"/>
          <a:ea typeface="ＭＳ Ｐゴシック" charset="0"/>
          <a:cs typeface="ＭＳ Ｐゴシック" charset="0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" charset="0"/>
          <a:ea typeface="ＭＳ Ｐゴシック" charset="0"/>
          <a:cs typeface="ＭＳ Ｐゴシック" charset="0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r" rtl="0" fontAlgn="base"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" charset="0"/>
          <a:ea typeface="ＭＳ Ｐゴシック" charset="0"/>
        </a:defRPr>
      </a:lvl6pPr>
      <a:lvl7pPr marL="914400" algn="r" rtl="0" fontAlgn="base"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" charset="0"/>
          <a:ea typeface="ＭＳ Ｐゴシック" charset="0"/>
        </a:defRPr>
      </a:lvl7pPr>
      <a:lvl8pPr marL="1371600" algn="r" rtl="0" fontAlgn="base"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" charset="0"/>
          <a:ea typeface="ＭＳ Ｐゴシック" charset="0"/>
        </a:defRPr>
      </a:lvl8pPr>
      <a:lvl9pPr marL="1828800" algn="r" rtl="0" fontAlgn="base"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" charset="0"/>
          <a:ea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efis.cept.org/views2/view-contacts.jsp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eur-lex.europa.eu/legal-content/EN/ALL/?uri=CELEX:32007D0344" TargetMode="External"/><Relationship Id="rId2" Type="http://schemas.openxmlformats.org/officeDocument/2006/relationships/hyperlink" Target="https://efis.cept.org/sitecontent.jsp?sitecontent=background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mailto:anne-dorthe.hjelm.christensen@eco.cept.org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hyperlink" Target="mailto:robin.donoghue@eco.cept.or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efis.cept.org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docdb.cept.org/document/1012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efis.cept.org/views2/national_frequency_table.jsp" TargetMode="External"/><Relationship Id="rId4" Type="http://schemas.openxmlformats.org/officeDocument/2006/relationships/hyperlink" Target="https://efis.cept.org/sitecontent.jsp?sitecontent=ecatable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efis.cept.org/sitecontent.jsp?sitecontent=visual-search-info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efis.cept.org/sitecontent.jsp?sitecontent=report-7003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efis.cept.org/sitecontent.jsp?sitecontent=ecatable" TargetMode="External"/><Relationship Id="rId5" Type="http://schemas.openxmlformats.org/officeDocument/2006/relationships/hyperlink" Target="https://efis.cept.org/sitecontent.jsp?sitecontent=ECO%20Report%2004%20FS" TargetMode="External"/><Relationship Id="rId4" Type="http://schemas.openxmlformats.org/officeDocument/2006/relationships/hyperlink" Target="https://efis.cept.org/sitecontent.jsp?sitecontent=ECOReport03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efis.cept.org/view/search-satellite.do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efis.cept.org/view/search-7003-implementation.do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3" name="Rectangle 15"/>
          <p:cNvSpPr>
            <a:spLocks noGrp="1" noChangeArrowheads="1"/>
          </p:cNvSpPr>
          <p:nvPr>
            <p:ph type="ctrTitle"/>
          </p:nvPr>
        </p:nvSpPr>
        <p:spPr>
          <a:extLst>
            <a:ext uri="{FAA26D3D-D897-4be2-8F04-BA451C77F1D7}"/>
          </a:extLst>
        </p:spPr>
        <p:txBody>
          <a:bodyPr/>
          <a:lstStyle/>
          <a:p>
            <a:pPr eaLnBrk="1" hangingPunct="1">
              <a:defRPr/>
            </a:pPr>
            <a:r>
              <a:rPr lang="en-GB"/>
              <a:t>Session 6</a:t>
            </a:r>
            <a:br>
              <a:rPr lang="en-GB"/>
            </a:br>
            <a:r>
              <a:rPr lang="en-GB">
                <a:cs typeface="+mj-cs"/>
              </a:rPr>
              <a:t>ECO Frequency Information System EFIS</a:t>
            </a:r>
          </a:p>
        </p:txBody>
      </p:sp>
      <p:sp>
        <p:nvSpPr>
          <p:cNvPr id="2064" name="Rectangle 16"/>
          <p:cNvSpPr>
            <a:spLocks noGrp="1" noChangeArrowheads="1"/>
          </p:cNvSpPr>
          <p:nvPr>
            <p:ph type="subTitle" idx="1"/>
          </p:nvPr>
        </p:nvSpPr>
        <p:spPr>
          <a:extLst>
            <a:ext uri="{FAA26D3D-D897-4be2-8F04-BA451C77F1D7}"/>
          </a:extLst>
        </p:spPr>
        <p:txBody>
          <a:bodyPr/>
          <a:lstStyle/>
          <a:p>
            <a:pPr eaLnBrk="1" hangingPunct="1">
              <a:defRPr/>
            </a:pPr>
            <a:r>
              <a:rPr lang="en-GB">
                <a:cs typeface="+mn-cs"/>
              </a:rPr>
              <a:t>Presented by Robin Donoghue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130595E-D899-B9D0-3483-01B4CAA1F57E}"/>
              </a:ext>
            </a:extLst>
          </p:cNvPr>
          <p:cNvSpPr/>
          <p:nvPr/>
        </p:nvSpPr>
        <p:spPr>
          <a:xfrm>
            <a:off x="2915816" y="6093296"/>
            <a:ext cx="5993507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en-US" sz="1100" b="1" kern="0">
                <a:solidFill>
                  <a:srgbClr val="808080"/>
                </a:solidFill>
              </a:rPr>
              <a:t>CEPT workshop on Spectrum, Numbering, ITU Policy, and Postal Regulation</a:t>
            </a:r>
          </a:p>
          <a:p>
            <a:pPr lvl="0" algn="r"/>
            <a:r>
              <a:rPr lang="en-GB" sz="1100" b="1" kern="0">
                <a:solidFill>
                  <a:srgbClr val="808080"/>
                </a:solidFill>
              </a:rPr>
              <a:t>European Communications Office, 20-21 March 2025</a:t>
            </a:r>
          </a:p>
          <a:p>
            <a:pPr lvl="0" algn="r"/>
            <a:endParaRPr lang="en-GB" sz="1100" b="1" kern="0">
              <a:solidFill>
                <a:srgbClr val="80808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/>
            <a:r>
              <a:rPr lang="en-US"/>
              <a:t>National administration contacts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da-DK">
              <a:hlinkClick r:id="rId3"/>
            </a:endParaRPr>
          </a:p>
          <a:p>
            <a:pPr marL="0" indent="0" algn="r">
              <a:buNone/>
            </a:pPr>
            <a:r>
              <a:rPr lang="da-DK">
                <a:hlinkClick r:id="rId3"/>
              </a:rPr>
              <a:t>National </a:t>
            </a:r>
          </a:p>
          <a:p>
            <a:pPr marL="0" indent="0" algn="r">
              <a:buNone/>
            </a:pPr>
            <a:r>
              <a:rPr lang="da-DK">
                <a:hlinkClick r:id="rId3"/>
              </a:rPr>
              <a:t>administrations </a:t>
            </a:r>
          </a:p>
          <a:p>
            <a:pPr marL="0" indent="0" algn="r">
              <a:buNone/>
            </a:pPr>
            <a:r>
              <a:rPr lang="da-DK">
                <a:hlinkClick r:id="rId3"/>
              </a:rPr>
              <a:t>contacts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CEPT Workshop on Spectrum,  Numbering, ITU Policy, and Postal Regulation 20-21 March 2025</a:t>
            </a:r>
            <a:endParaRPr lang="en-US" sz="1400">
              <a:solidFill>
                <a:schemeClr val="tx1"/>
              </a:solidFill>
              <a:latin typeface="Times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790C49D-FFE6-F419-5B61-5E4F6BDD97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544" y="2132013"/>
            <a:ext cx="5940152" cy="3898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6420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If you want to know more	</a:t>
            </a:r>
            <a:endParaRPr lang="da-DK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>
                <a:hlinkClick r:id="rId2"/>
              </a:rPr>
              <a:t>EFIS: ECO Frequency Information System</a:t>
            </a:r>
            <a:endParaRPr lang="en-US"/>
          </a:p>
          <a:p>
            <a:r>
              <a:rPr lang="da-DK">
                <a:hlinkClick r:id="rId3"/>
              </a:rPr>
              <a:t>2007/344/EC</a:t>
            </a:r>
            <a:endParaRPr lang="da-DK"/>
          </a:p>
          <a:p>
            <a:endParaRPr lang="da-DK"/>
          </a:p>
          <a:p>
            <a:endParaRPr lang="en-GB"/>
          </a:p>
          <a:p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CEPT Workshop on Spectrum,  Numbering, ITU Policy, and Postal Regulation 20-21 March 2025</a:t>
            </a:r>
            <a:endParaRPr lang="en-US" sz="1400">
              <a:solidFill>
                <a:schemeClr val="tx1"/>
              </a:solidFill>
              <a:latin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88183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ECO contacts for EFIS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1520" y="2362200"/>
            <a:ext cx="4510980" cy="3810000"/>
          </a:xfrm>
        </p:spPr>
        <p:txBody>
          <a:bodyPr/>
          <a:lstStyle/>
          <a:p>
            <a:pPr marL="0" indent="0">
              <a:buNone/>
            </a:pPr>
            <a:r>
              <a:rPr lang="en-US" sz="1300"/>
              <a:t>Anne-Dorthe Hjelm Christensen</a:t>
            </a:r>
          </a:p>
          <a:p>
            <a:r>
              <a:rPr lang="en-US" sz="1300"/>
              <a:t>Email: </a:t>
            </a:r>
            <a:r>
              <a:rPr lang="en-GB" sz="1300">
                <a:solidFill>
                  <a:srgbClr val="000000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hlinkClick r:id="rId3"/>
              </a:rPr>
              <a:t>anne-dorthe.hjelm.christensen@eco.cept.org</a:t>
            </a:r>
            <a:r>
              <a:rPr lang="en-US" sz="1300"/>
              <a:t>  </a:t>
            </a:r>
          </a:p>
          <a:p>
            <a:r>
              <a:rPr lang="en-US" sz="1300"/>
              <a:t>Telephone: +45 33 89 63 11</a:t>
            </a:r>
          </a:p>
          <a:p>
            <a:endParaRPr lang="en-US" sz="1200"/>
          </a:p>
          <a:p>
            <a:endParaRPr lang="en-US" sz="1200"/>
          </a:p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1300"/>
              <a:t>Robin Donoghue</a:t>
            </a:r>
          </a:p>
          <a:p>
            <a:r>
              <a:rPr lang="en-US" sz="1300"/>
              <a:t>Email: </a:t>
            </a:r>
            <a:r>
              <a:rPr lang="en-US" sz="1300">
                <a:hlinkClick r:id="rId4"/>
              </a:rPr>
              <a:t>robin.donoghue@eco.cept.org</a:t>
            </a:r>
            <a:endParaRPr lang="en-US" sz="1300"/>
          </a:p>
          <a:p>
            <a:r>
              <a:rPr lang="en-US" sz="1300"/>
              <a:t>Telephone: +45 31 32 76 71</a:t>
            </a:r>
            <a:br>
              <a:rPr lang="en-US" sz="1300"/>
            </a:br>
            <a:endParaRPr lang="en-US" sz="130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CEPT Workshop on Spectrum,  Numbering, ITU Policy, and Postal Regulation 20-21 March 2025</a:t>
            </a:r>
            <a:endParaRPr lang="en-US" sz="1400">
              <a:solidFill>
                <a:schemeClr val="tx1"/>
              </a:solidFill>
              <a:latin typeface="Times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856" y="3325963"/>
            <a:ext cx="1875600" cy="201111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7" name="Picture 3" descr="C:\Users\robin.donoghue\Desktop\Robin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7299" y="3322666"/>
            <a:ext cx="1971576" cy="1967518"/>
          </a:xfrm>
          <a:prstGeom prst="rect">
            <a:avLst/>
          </a:prstGeom>
          <a:noFill/>
          <a:ln>
            <a:solidFill>
              <a:srgbClr val="0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1093110" y="5653890"/>
            <a:ext cx="74888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/>
              <a:t>ECO continuously strives to improve EFIS, and your comments can influence the process. If you have comments or questions concerning EFIS, please do not hesitate to contact us </a:t>
            </a:r>
            <a:endParaRPr lang="da-DK" sz="1400"/>
          </a:p>
        </p:txBody>
      </p:sp>
    </p:spTree>
    <p:extLst>
      <p:ext uri="{BB962C8B-B14F-4D97-AF65-F5344CB8AC3E}">
        <p14:creationId xmlns:p14="http://schemas.microsoft.com/office/powerpoint/2010/main" val="41944780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CEPT Workshop on Spectrum,  Numbering, ITU Policy, and Postal Regulation 20-21 March 2025</a:t>
            </a:r>
            <a:endParaRPr lang="en-US" sz="1400">
              <a:solidFill>
                <a:schemeClr val="tx1"/>
              </a:solidFill>
              <a:latin typeface="Times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4E98A53-2441-A4B0-9BAC-E717CB74A9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28774"/>
            <a:ext cx="9144000" cy="6000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3720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What is EFIS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2204864"/>
            <a:ext cx="8280920" cy="4176464"/>
          </a:xfrm>
        </p:spPr>
        <p:txBody>
          <a:bodyPr/>
          <a:lstStyle/>
          <a:p>
            <a:pPr marL="342900" lvl="1" indent="-342900">
              <a:buFontTx/>
              <a:buChar char="•"/>
            </a:pPr>
            <a:r>
              <a:rPr lang="en-GB" sz="2200"/>
              <a:t>ECO Frequency Information System (</a:t>
            </a:r>
            <a:r>
              <a:rPr lang="en-GB" sz="2200">
                <a:hlinkClick r:id="rId3"/>
              </a:rPr>
              <a:t>https://efis.cept.org</a:t>
            </a:r>
            <a:r>
              <a:rPr lang="en-GB" sz="2200"/>
              <a:t>)</a:t>
            </a:r>
          </a:p>
          <a:p>
            <a:r>
              <a:rPr lang="en-GB"/>
              <a:t>Launched in 2002</a:t>
            </a:r>
          </a:p>
          <a:p>
            <a:pPr marL="342900" lvl="1" indent="-342900">
              <a:buFontTx/>
              <a:buChar char="•"/>
            </a:pPr>
            <a:r>
              <a:rPr lang="en-GB" sz="2200"/>
              <a:t>EFIS is the tool to fulfil EC Decision 2007/344/EC on the harmonised availability of information regarding spectrum use in Europe and ECC Decision (01)03 </a:t>
            </a:r>
          </a:p>
          <a:p>
            <a:r>
              <a:rPr lang="en-GB"/>
              <a:t>EFIS is an information system – it is not a spectrum planning tool </a:t>
            </a:r>
          </a:p>
          <a:p>
            <a:r>
              <a:rPr lang="en-US"/>
              <a:t>ECO cannot be held responsible for any incorrect information in the EFIS system</a:t>
            </a:r>
            <a:endParaRPr lang="en-GB"/>
          </a:p>
          <a:p>
            <a:r>
              <a:rPr lang="en-GB"/>
              <a:t>EFIS hosts only public information 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CEPT Workshop on Spectrum,  Numbering, ITU Policy, and Postal Regulation 20-21 March 2025</a:t>
            </a:r>
            <a:endParaRPr lang="en-US" sz="1400">
              <a:solidFill>
                <a:schemeClr val="tx1"/>
              </a:solidFill>
              <a:latin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07008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What is EFIS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  <a:p>
            <a:r>
              <a:rPr lang="en-GB"/>
              <a:t>EC Decision 2007/344/EC </a:t>
            </a:r>
          </a:p>
          <a:p>
            <a:pPr lvl="1"/>
            <a:r>
              <a:rPr lang="en-GB"/>
              <a:t>Article 2 - Member States shall use the EFIS as a common access point, in order to make </a:t>
            </a:r>
            <a:r>
              <a:rPr lang="en-GB">
                <a:solidFill>
                  <a:srgbClr val="FF0000"/>
                </a:solidFill>
              </a:rPr>
              <a:t>comparable</a:t>
            </a:r>
            <a:r>
              <a:rPr lang="en-GB"/>
              <a:t> information regarding the use of spectrum in each Member State available to the public via the Internet.</a:t>
            </a:r>
          </a:p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CEPT Workshop on Spectrum,  Numbering, ITU Policy, and Postal Regulation 20-21 March 2025</a:t>
            </a:r>
            <a:endParaRPr lang="en-US" sz="1400">
              <a:solidFill>
                <a:schemeClr val="tx1"/>
              </a:solidFill>
              <a:latin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28444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What data is held in EFIS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300"/>
              <a:t>ECO maintains content in EFIS</a:t>
            </a:r>
          </a:p>
          <a:p>
            <a:r>
              <a:rPr lang="en-GB" sz="2300"/>
              <a:t>ECO works with </a:t>
            </a:r>
            <a:r>
              <a:rPr lang="en-US" sz="2300"/>
              <a:t>EFIS Maintenance Group (EFIS/MG) for EFIS Terms, </a:t>
            </a:r>
            <a:r>
              <a:rPr lang="it-IT" sz="2300">
                <a:hlinkClick r:id="rId3"/>
              </a:rPr>
              <a:t>ECC Decision (01)03, annex 2</a:t>
            </a:r>
            <a:r>
              <a:rPr lang="it-IT" sz="2300"/>
              <a:t>, </a:t>
            </a:r>
            <a:r>
              <a:rPr lang="en-US" sz="2300"/>
              <a:t> </a:t>
            </a:r>
            <a:r>
              <a:rPr lang="en-US" sz="2300" u="sng">
                <a:hlinkClick r:id="rId4"/>
              </a:rPr>
              <a:t>European Common Allocation Table (ECA Table)</a:t>
            </a:r>
            <a:r>
              <a:rPr lang="en-US" sz="2300"/>
              <a:t> and improvements to the database</a:t>
            </a:r>
          </a:p>
          <a:p>
            <a:r>
              <a:rPr lang="da-DK" sz="2300">
                <a:hlinkClick r:id="rId5"/>
              </a:rPr>
              <a:t>National Frequency Tables</a:t>
            </a:r>
            <a:endParaRPr lang="en-US" sz="2300"/>
          </a:p>
          <a:p>
            <a:pPr marL="342900" lvl="1" indent="-342900">
              <a:buFontTx/>
              <a:buChar char="•"/>
            </a:pPr>
            <a:r>
              <a:rPr lang="en-GB" sz="2300"/>
              <a:t>Administrations has accounts in order update national data and can</a:t>
            </a:r>
            <a:r>
              <a:rPr lang="en-US" sz="2300"/>
              <a:t> set their status according to their own national regulations</a:t>
            </a:r>
          </a:p>
          <a:p>
            <a:endParaRPr lang="en-GB"/>
          </a:p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CEPT Workshop on Spectrum,  Numbering, ITU Policy, and Postal Regulation 20-21 March 2025</a:t>
            </a:r>
            <a:endParaRPr lang="en-US" sz="1400">
              <a:solidFill>
                <a:schemeClr val="tx1"/>
              </a:solidFill>
              <a:latin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10721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What data is held in EFIS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You may search on:</a:t>
            </a:r>
          </a:p>
          <a:p>
            <a:pPr lvl="1"/>
            <a:r>
              <a:rPr lang="en-US"/>
              <a:t>Frequency band</a:t>
            </a:r>
          </a:p>
          <a:p>
            <a:pPr lvl="1"/>
            <a:r>
              <a:rPr lang="en-US"/>
              <a:t>Allocation</a:t>
            </a:r>
          </a:p>
          <a:p>
            <a:pPr lvl="1"/>
            <a:r>
              <a:rPr lang="en-US"/>
              <a:t>Application</a:t>
            </a:r>
          </a:p>
          <a:p>
            <a:pPr lvl="1"/>
            <a:r>
              <a:rPr lang="en-US"/>
              <a:t>Documents (categories are regulatory and informative)</a:t>
            </a:r>
          </a:p>
          <a:p>
            <a:pPr lvl="1"/>
            <a:r>
              <a:rPr lang="en-US"/>
              <a:t>Interfaces</a:t>
            </a:r>
          </a:p>
          <a:p>
            <a:pPr lvl="1"/>
            <a:r>
              <a:rPr lang="en-US"/>
              <a:t>Rights of Use</a:t>
            </a:r>
          </a:p>
          <a:p>
            <a:pPr lvl="1"/>
            <a:r>
              <a:rPr lang="en-US"/>
              <a:t>Information</a:t>
            </a:r>
          </a:p>
          <a:p>
            <a:r>
              <a:rPr lang="en-US"/>
              <a:t>Data can be displayed in table form or graphically and can often be exported in CSV format (</a:t>
            </a:r>
            <a:r>
              <a:rPr lang="da-DK">
                <a:hlinkClick r:id="rId3"/>
              </a:rPr>
              <a:t>Graphical Visualisation</a:t>
            </a:r>
            <a:r>
              <a:rPr lang="da-DK"/>
              <a:t>)</a:t>
            </a:r>
            <a:r>
              <a:rPr lang="en-US"/>
              <a:t>.</a:t>
            </a:r>
          </a:p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CEPT Workshop on Spectrum,  Numbering, ITU Policy, and Postal Regulation 20-21 March 2025</a:t>
            </a:r>
            <a:endParaRPr lang="en-US" sz="1400">
              <a:solidFill>
                <a:schemeClr val="tx1"/>
              </a:solidFill>
              <a:latin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14896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How EFIS holds data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EFIS maintains all information for</a:t>
            </a:r>
          </a:p>
          <a:p>
            <a:pPr lvl="1"/>
            <a:r>
              <a:rPr lang="da-DK" u="sng">
                <a:hlinkClick r:id="rId3"/>
              </a:rPr>
              <a:t>Recommendation 70-03</a:t>
            </a:r>
            <a:endParaRPr lang="da-DK" u="sng"/>
          </a:p>
          <a:p>
            <a:pPr lvl="1"/>
            <a:r>
              <a:rPr lang="da-DK" u="sng">
                <a:hlinkClick r:id="rId4"/>
              </a:rPr>
              <a:t>ECO Report 03</a:t>
            </a:r>
            <a:endParaRPr lang="da-DK" u="sng"/>
          </a:p>
          <a:p>
            <a:pPr lvl="1"/>
            <a:r>
              <a:rPr lang="da-DK" u="sng">
                <a:hlinkClick r:id="rId5"/>
              </a:rPr>
              <a:t>ECO Report 04</a:t>
            </a:r>
            <a:endParaRPr lang="da-DK" u="sng"/>
          </a:p>
          <a:p>
            <a:pPr lvl="1"/>
            <a:r>
              <a:rPr lang="en-US" u="sng">
                <a:hlinkClick r:id="rId6"/>
              </a:rPr>
              <a:t>European Common Allocation Table (ECA Table) in ERC Report 25</a:t>
            </a:r>
            <a:r>
              <a:rPr lang="en-US"/>
              <a:t>	</a:t>
            </a:r>
          </a:p>
          <a:p>
            <a:r>
              <a:rPr lang="en-US"/>
              <a:t>ECO creates updates of these above ECC deliverables based on data in EFIS. There is no master data or document outside EFIS.</a:t>
            </a:r>
          </a:p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CEPT Workshop on Spectrum,  Numbering, ITU Policy, and Postal Regulation 20-21 March 2025</a:t>
            </a:r>
            <a:endParaRPr lang="en-US" sz="1400">
              <a:solidFill>
                <a:schemeClr val="tx1"/>
              </a:solidFill>
              <a:latin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81772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15A5B3-2459-1704-FD6B-4B4859F92B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New tools in EFIS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D7D575-FA38-398F-B91B-B137DF8E8B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>
                <a:hlinkClick r:id="rId3"/>
              </a:rPr>
              <a:t>Country Specific Satellite Regulations</a:t>
            </a:r>
            <a:endParaRPr lang="en-US"/>
          </a:p>
          <a:p>
            <a:r>
              <a:rPr lang="en-US">
                <a:hlinkClick r:id="rId4"/>
              </a:rPr>
              <a:t>Country Specific Short Range Devices information</a:t>
            </a:r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9D5B6C-BDC5-D4DE-37FB-82D704F7EE3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CEPT Workshop on Spectrum,  Numbering, ITU Policy, and Postal Regulation 20-21 March 2025</a:t>
            </a:r>
            <a:endParaRPr lang="en-US" sz="1400">
              <a:solidFill>
                <a:schemeClr val="tx1"/>
              </a:solidFill>
              <a:latin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40086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How to get EFIS data updated</a:t>
            </a:r>
            <a:br>
              <a:rPr lang="en-GB"/>
            </a:b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/>
              <a:t>ECO is tasked with updating the basic information in EFIS</a:t>
            </a:r>
          </a:p>
          <a:p>
            <a:pPr lvl="2"/>
            <a:r>
              <a:rPr lang="en-US"/>
              <a:t>EC Decisions</a:t>
            </a:r>
          </a:p>
          <a:p>
            <a:pPr lvl="2"/>
            <a:r>
              <a:rPr lang="en-US"/>
              <a:t>ETSI Harmonised standards</a:t>
            </a:r>
          </a:p>
          <a:p>
            <a:pPr lvl="2"/>
            <a:r>
              <a:rPr lang="en-US"/>
              <a:t>ETSI SRdocs</a:t>
            </a:r>
          </a:p>
          <a:p>
            <a:pPr lvl="1"/>
            <a:r>
              <a:rPr lang="en-US"/>
              <a:t>ECC Decisions, Reports, Recommendations</a:t>
            </a:r>
          </a:p>
          <a:p>
            <a:pPr lvl="1"/>
            <a:r>
              <a:rPr lang="en-US"/>
              <a:t>ECC may decide if the change is sufficient to “reset” national implementation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CEPT Workshop on Spectrum,  Numbering, ITU Policy, and Postal Regulation 20-21 March 2025</a:t>
            </a:r>
            <a:endParaRPr lang="en-US" sz="1400">
              <a:solidFill>
                <a:schemeClr val="tx1"/>
              </a:solidFill>
              <a:latin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965123"/>
      </p:ext>
    </p:extLst>
  </p:cSld>
  <p:clrMapOvr>
    <a:masterClrMapping/>
  </p:clrMapOvr>
</p:sld>
</file>

<file path=ppt/theme/theme1.xml><?xml version="1.0" encoding="utf-8"?>
<a:theme xmlns:a="http://schemas.openxmlformats.org/drawingml/2006/main" name="Blank Presentation">
  <a:themeElements>
    <a:clrScheme name="">
      <a:dk1>
        <a:srgbClr val="000000"/>
      </a:dk1>
      <a:lt1>
        <a:srgbClr val="BFC5C8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DCDFE0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8C7397DE0C802142AFB0136569611215" ma:contentTypeVersion="18" ma:contentTypeDescription="Opret et nyt dokument." ma:contentTypeScope="" ma:versionID="9b209ce3aa0d4e7ba15df81b94998857">
  <xsd:schema xmlns:xsd="http://www.w3.org/2001/XMLSchema" xmlns:xs="http://www.w3.org/2001/XMLSchema" xmlns:p="http://schemas.microsoft.com/office/2006/metadata/properties" xmlns:ns2="d4255d4f-b660-4ca3-ba49-4e7bf63d41a1" xmlns:ns3="e6f3b174-eae9-4ca3-82a7-08b50218f9e5" targetNamespace="http://schemas.microsoft.com/office/2006/metadata/properties" ma:root="true" ma:fieldsID="e8882b23a591a5c06ab64e118247c551" ns2:_="" ns3:_="">
    <xsd:import namespace="d4255d4f-b660-4ca3-ba49-4e7bf63d41a1"/>
    <xsd:import namespace="e6f3b174-eae9-4ca3-82a7-08b50218f9e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AutoKeyPoints" minOccurs="0"/>
                <xsd:element ref="ns2:MediaServiceKeyPoints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OCR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4255d4f-b660-4ca3-ba49-4e7bf63d41a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illedmærker" ma:readOnly="false" ma:fieldId="{5cf76f15-5ced-4ddc-b409-7134ff3c332f}" ma:taxonomyMulti="true" ma:sspId="5d35b376-a3a2-426a-9fc5-6d8960fb2b6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f3b174-eae9-4ca3-82a7-08b50218f9e5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Delt med detaljer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1e8def56-cc85-4e09-aeec-70063ba282e5}" ma:internalName="TaxCatchAll" ma:showField="CatchAllData" ma:web="e6f3b174-eae9-4ca3-82a7-08b50218f9e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e6f3b174-eae9-4ca3-82a7-08b50218f9e5" xsi:nil="true"/>
    <lcf76f155ced4ddcb4097134ff3c332f xmlns="d4255d4f-b660-4ca3-ba49-4e7bf63d41a1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3E4A14A-61EB-4172-B40F-241D7FBA88A4}">
  <ds:schemaRefs>
    <ds:schemaRef ds:uri="d4255d4f-b660-4ca3-ba49-4e7bf63d41a1"/>
    <ds:schemaRef ds:uri="e6f3b174-eae9-4ca3-82a7-08b50218f9e5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7A5E67C1-7C3A-4C32-9CFF-62BE5E889BF4}">
  <ds:schemaRefs>
    <ds:schemaRef ds:uri="d4255d4f-b660-4ca3-ba49-4e7bf63d41a1"/>
    <ds:schemaRef ds:uri="e6f3b174-eae9-4ca3-82a7-08b50218f9e5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49F48F56-0903-4B2A-A5DA-7C597340DF5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Application>Microsoft Office PowerPoint</Application>
  <PresentationFormat>On-screen Show (4:3)</PresentationFormat>
  <Slides>12</Slides>
  <Notes>11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Blank Presentation</vt:lpstr>
      <vt:lpstr>Session 6 ECO Frequency Information System EFIS</vt:lpstr>
      <vt:lpstr>PowerPoint Presentation</vt:lpstr>
      <vt:lpstr>What is EFIS</vt:lpstr>
      <vt:lpstr>What is EFIS</vt:lpstr>
      <vt:lpstr>What data is held in EFIS</vt:lpstr>
      <vt:lpstr>What data is held in EFIS</vt:lpstr>
      <vt:lpstr>How EFIS holds data</vt:lpstr>
      <vt:lpstr>New tools in EFIS</vt:lpstr>
      <vt:lpstr>How to get EFIS data updated </vt:lpstr>
      <vt:lpstr>National administration contacts</vt:lpstr>
      <vt:lpstr>If you want to know more </vt:lpstr>
      <vt:lpstr>ECO contacts for EFIS</vt:lpstr>
    </vt:vector>
  </TitlesOfParts>
  <Company>WTA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 L</dc:creator>
  <cp:revision>1</cp:revision>
  <cp:lastPrinted>2019-08-13T06:50:13Z</cp:lastPrinted>
  <dcterms:created xsi:type="dcterms:W3CDTF">2011-05-10T00:01:45Z</dcterms:created>
  <dcterms:modified xsi:type="dcterms:W3CDTF">2025-03-19T12:18:29Z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0x0101008C7397DE0C802142AFB0136569611215</vt:lpwstr>
  </property>
  <property fmtid="{D5CDD505-2E9C-101B-9397-08002B2CF9AE}" pid="3" name="MediaServiceImageTags">
    <vt:lpwstr/>
  </property>
</Properties>
</file>